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43"/>
  </p:notesMasterIdLst>
  <p:sldIdLst>
    <p:sldId id="256" r:id="rId3"/>
    <p:sldId id="477" r:id="rId4"/>
    <p:sldId id="494" r:id="rId5"/>
    <p:sldId id="491" r:id="rId6"/>
    <p:sldId id="492" r:id="rId7"/>
    <p:sldId id="493" r:id="rId8"/>
    <p:sldId id="487" r:id="rId9"/>
    <p:sldId id="262" r:id="rId10"/>
    <p:sldId id="478" r:id="rId11"/>
    <p:sldId id="258" r:id="rId12"/>
    <p:sldId id="484" r:id="rId13"/>
    <p:sldId id="485" r:id="rId14"/>
    <p:sldId id="259" r:id="rId15"/>
    <p:sldId id="479" r:id="rId16"/>
    <p:sldId id="261" r:id="rId17"/>
    <p:sldId id="263" r:id="rId18"/>
    <p:sldId id="489" r:id="rId19"/>
    <p:sldId id="264" r:id="rId20"/>
    <p:sldId id="488" r:id="rId21"/>
    <p:sldId id="265" r:id="rId22"/>
    <p:sldId id="257" r:id="rId23"/>
    <p:sldId id="469" r:id="rId24"/>
    <p:sldId id="462" r:id="rId25"/>
    <p:sldId id="260" r:id="rId26"/>
    <p:sldId id="463" r:id="rId27"/>
    <p:sldId id="278" r:id="rId28"/>
    <p:sldId id="465" r:id="rId29"/>
    <p:sldId id="467" r:id="rId30"/>
    <p:sldId id="470" r:id="rId31"/>
    <p:sldId id="466" r:id="rId32"/>
    <p:sldId id="490" r:id="rId33"/>
    <p:sldId id="471" r:id="rId34"/>
    <p:sldId id="495" r:id="rId35"/>
    <p:sldId id="472" r:id="rId36"/>
    <p:sldId id="473" r:id="rId37"/>
    <p:sldId id="475" r:id="rId38"/>
    <p:sldId id="474" r:id="rId39"/>
    <p:sldId id="476" r:id="rId40"/>
    <p:sldId id="486" r:id="rId41"/>
    <p:sldId id="496"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Consolas" panose="020B0609020204030204" pitchFamily="49" charset="0"/>
      <p:regular r:id="rId50"/>
      <p:bold r:id="rId51"/>
      <p:italic r:id="rId52"/>
      <p:boldItalic r:id="rId53"/>
    </p:embeddedFont>
    <p:embeddedFont>
      <p:font typeface="Lato" panose="020F0502020204030203" pitchFamily="34" charset="0"/>
      <p:regular r:id="rId54"/>
      <p:bold r:id="rId55"/>
      <p:italic r:id="rId56"/>
      <p:boldItalic r:id="rId57"/>
    </p:embeddedFont>
    <p:embeddedFont>
      <p:font typeface="Raleway" panose="020B0503030101060003" pitchFamily="34" charset="0"/>
      <p:regular r:id="rId58"/>
      <p:bold r:id="rId59"/>
      <p:italic r:id="rId60"/>
      <p:boldItalic r:id="rId61"/>
    </p:embeddedFont>
    <p:embeddedFont>
      <p:font typeface="Segoe UI" panose="020B0502040204020203"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B5C2"/>
    <a:srgbClr val="C89FEB"/>
    <a:srgbClr val="7A81FF"/>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0032" autoAdjust="0"/>
  </p:normalViewPr>
  <p:slideViewPr>
    <p:cSldViewPr snapToGrid="0" snapToObjects="1">
      <p:cViewPr varScale="1">
        <p:scale>
          <a:sx n="182" d="100"/>
          <a:sy n="182" d="100"/>
        </p:scale>
        <p:origin x="1116" y="132"/>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diagrams/_rels/data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You are the instructor of a graduate-level cloud computing   class that teaches students how to use the Microsoft Azure cloud services. You help students understand the benefits and drawbacks of using the cloud for data and AI workloads. You may also help design cloud architectures given information about a company's data infrastructure needs.</a:t>
            </a:r>
          </a:p>
        </p:txBody>
      </p:sp>
    </p:spTree>
    <p:extLst>
      <p:ext uri="{BB962C8B-B14F-4D97-AF65-F5344CB8AC3E}">
        <p14:creationId xmlns:p14="http://schemas.microsoft.com/office/powerpoint/2010/main" val="191589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554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7414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4258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4/22/2023</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4/22/2023</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2266894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5"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4/22/2023</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Azure/mmlspark"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5.svg"/><Relationship Id="rId7" Type="http://schemas.openxmlformats.org/officeDocument/2006/relationships/diagramColors" Target="../diagrams/colors2.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oai.azure.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oai.azure.com/portal/dalle-playground?azureopenai_dalle_preview=true"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2073638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112785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2948541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4245388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85141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25285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70885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162447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270750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err="1"/>
              <a:t>MLOps</a:t>
            </a:r>
            <a:r>
              <a:rPr lang="en-US" sz="3400" dirty="0"/>
              <a:t> and</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Azure </a:t>
            </a:r>
            <a:r>
              <a:rPr lang="en-US" dirty="0" err="1"/>
              <a:t>OpenAI</a:t>
            </a:r>
            <a:r>
              <a:rPr lang="en-US" dirty="0"/>
              <a:t> Service</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591968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243516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a:t>
            </a:r>
            <a:r>
              <a:rPr lang="en-US" b="1" dirty="0" err="1"/>
              <a:t>OpenAI</a:t>
            </a:r>
            <a:r>
              <a:rPr lang="en-US" b="1" dirty="0"/>
              <a:t> Service</a:t>
            </a:r>
          </a:p>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Azure </a:t>
            </a:r>
            <a:r>
              <a:rPr lang="en-US" dirty="0" err="1">
                <a:solidFill>
                  <a:schemeClr val="tx1"/>
                </a:solidFill>
              </a:rPr>
              <a:t>OpenAI</a:t>
            </a:r>
            <a:r>
              <a:rPr lang="en-US" dirty="0">
                <a:solidFill>
                  <a:schemeClr val="tx1"/>
                </a:solidFill>
              </a:rPr>
              <a:t> Service</a:t>
            </a:r>
          </a:p>
        </p:txBody>
      </p:sp>
    </p:spTree>
    <p:extLst>
      <p:ext uri="{BB962C8B-B14F-4D97-AF65-F5344CB8AC3E}">
        <p14:creationId xmlns:p14="http://schemas.microsoft.com/office/powerpoint/2010/main" val="2578418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8F803B-A1C5-7E33-7295-1A0812FA64BB}"/>
              </a:ext>
            </a:extLst>
          </p:cNvPr>
          <p:cNvPicPr>
            <a:picLocks noChangeAspect="1"/>
          </p:cNvPicPr>
          <p:nvPr/>
        </p:nvPicPr>
        <p:blipFill>
          <a:blip r:embed="rId2"/>
          <a:stretch>
            <a:fillRect/>
          </a:stretch>
        </p:blipFill>
        <p:spPr>
          <a:xfrm>
            <a:off x="3340485" y="-58457"/>
            <a:ext cx="5941727" cy="3501513"/>
          </a:xfrm>
          <a:prstGeom prst="rect">
            <a:avLst/>
          </a:prstGeom>
        </p:spPr>
      </p:pic>
      <p:sp>
        <p:nvSpPr>
          <p:cNvPr id="2" name="Title 1">
            <a:extLst>
              <a:ext uri="{FF2B5EF4-FFF2-40B4-BE49-F238E27FC236}">
                <a16:creationId xmlns:a16="http://schemas.microsoft.com/office/drawing/2014/main" id="{28BFC63D-E035-913E-0B82-DB3B47B99283}"/>
              </a:ext>
            </a:extLst>
          </p:cNvPr>
          <p:cNvSpPr>
            <a:spLocks noGrp="1"/>
          </p:cNvSpPr>
          <p:nvPr>
            <p:ph type="title"/>
          </p:nvPr>
        </p:nvSpPr>
        <p:spPr>
          <a:xfrm>
            <a:off x="319500" y="558914"/>
            <a:ext cx="3159196" cy="755700"/>
          </a:xfrm>
        </p:spPr>
        <p:txBody>
          <a:bodyPr/>
          <a:lstStyle/>
          <a:p>
            <a:r>
              <a:rPr lang="en-US" dirty="0"/>
              <a:t>Azure </a:t>
            </a:r>
            <a:r>
              <a:rPr lang="en-US" dirty="0" err="1"/>
              <a:t>OpenAI</a:t>
            </a:r>
            <a:r>
              <a:rPr lang="en-US" dirty="0"/>
              <a:t> Service</a:t>
            </a:r>
          </a:p>
        </p:txBody>
      </p:sp>
      <p:sp>
        <p:nvSpPr>
          <p:cNvPr id="3" name="Text Placeholder 2">
            <a:extLst>
              <a:ext uri="{FF2B5EF4-FFF2-40B4-BE49-F238E27FC236}">
                <a16:creationId xmlns:a16="http://schemas.microsoft.com/office/drawing/2014/main" id="{C3373EE8-D7B4-FB92-5A37-00EF57EAA940}"/>
              </a:ext>
            </a:extLst>
          </p:cNvPr>
          <p:cNvSpPr>
            <a:spLocks noGrp="1"/>
          </p:cNvSpPr>
          <p:nvPr>
            <p:ph type="body" idx="1"/>
          </p:nvPr>
        </p:nvSpPr>
        <p:spPr>
          <a:xfrm>
            <a:off x="319500" y="1469118"/>
            <a:ext cx="2808000" cy="2806200"/>
          </a:xfrm>
        </p:spPr>
        <p:txBody>
          <a:bodyPr/>
          <a:lstStyle/>
          <a:p>
            <a:pPr>
              <a:lnSpc>
                <a:spcPct val="100000"/>
              </a:lnSpc>
            </a:pPr>
            <a:r>
              <a:rPr lang="en-US" dirty="0"/>
              <a:t>Provides access to GPT-3 and </a:t>
            </a:r>
            <a:r>
              <a:rPr lang="en-US" dirty="0" err="1"/>
              <a:t>ChatGPT</a:t>
            </a:r>
            <a:r>
              <a:rPr lang="en-US" dirty="0"/>
              <a:t> (and other models) as API endpoints</a:t>
            </a:r>
          </a:p>
          <a:p>
            <a:pPr>
              <a:lnSpc>
                <a:spcPct val="100000"/>
              </a:lnSpc>
            </a:pPr>
            <a:endParaRPr lang="en-US" dirty="0"/>
          </a:p>
          <a:p>
            <a:pPr>
              <a:lnSpc>
                <a:spcPct val="100000"/>
              </a:lnSpc>
            </a:pPr>
            <a:r>
              <a:rPr lang="en-US" dirty="0"/>
              <a:t>Can fine-tune these models for your specific use case.</a:t>
            </a:r>
          </a:p>
          <a:p>
            <a:pPr>
              <a:lnSpc>
                <a:spcPct val="100000"/>
              </a:lnSpc>
            </a:pPr>
            <a:endParaRPr lang="en-US" dirty="0"/>
          </a:p>
          <a:p>
            <a:pPr>
              <a:lnSpc>
                <a:spcPct val="100000"/>
              </a:lnSpc>
            </a:pPr>
            <a:r>
              <a:rPr lang="en-US" dirty="0"/>
              <a:t>Example tasks:</a:t>
            </a:r>
          </a:p>
          <a:p>
            <a:pPr lvl="1">
              <a:lnSpc>
                <a:spcPct val="100000"/>
              </a:lnSpc>
              <a:spcBef>
                <a:spcPts val="0"/>
              </a:spcBef>
            </a:pPr>
            <a:r>
              <a:rPr lang="en-US" dirty="0"/>
              <a:t>Summarize text</a:t>
            </a:r>
          </a:p>
          <a:p>
            <a:pPr lvl="1">
              <a:lnSpc>
                <a:spcPct val="100000"/>
              </a:lnSpc>
              <a:spcBef>
                <a:spcPts val="0"/>
              </a:spcBef>
            </a:pPr>
            <a:r>
              <a:rPr lang="en-US" dirty="0"/>
              <a:t>Generate new ideas (names, etc.)</a:t>
            </a:r>
          </a:p>
          <a:p>
            <a:pPr lvl="1">
              <a:lnSpc>
                <a:spcPct val="100000"/>
              </a:lnSpc>
              <a:spcBef>
                <a:spcPts val="0"/>
              </a:spcBef>
            </a:pPr>
            <a:r>
              <a:rPr lang="en-US" dirty="0"/>
              <a:t>Classify test</a:t>
            </a:r>
          </a:p>
          <a:p>
            <a:pPr lvl="1">
              <a:lnSpc>
                <a:spcPct val="100000"/>
              </a:lnSpc>
              <a:spcBef>
                <a:spcPts val="0"/>
              </a:spcBef>
            </a:pPr>
            <a:r>
              <a:rPr lang="en-US" dirty="0"/>
              <a:t>Generate code</a:t>
            </a:r>
          </a:p>
          <a:p>
            <a:pPr lvl="1">
              <a:lnSpc>
                <a:spcPct val="100000"/>
              </a:lnSpc>
              <a:spcBef>
                <a:spcPts val="0"/>
              </a:spcBef>
            </a:pPr>
            <a:endParaRPr lang="en-US" dirty="0"/>
          </a:p>
          <a:p>
            <a:pPr>
              <a:lnSpc>
                <a:spcPct val="100000"/>
              </a:lnSpc>
            </a:pPr>
            <a:r>
              <a:rPr lang="en-US" dirty="0"/>
              <a:t>Also includes a DALL-E preview</a:t>
            </a:r>
          </a:p>
        </p:txBody>
      </p:sp>
      <p:pic>
        <p:nvPicPr>
          <p:cNvPr id="4" name="Picture 3">
            <a:extLst>
              <a:ext uri="{FF2B5EF4-FFF2-40B4-BE49-F238E27FC236}">
                <a16:creationId xmlns:a16="http://schemas.microsoft.com/office/drawing/2014/main" id="{C86DF8A9-425C-A99D-284A-1FCFDFA76734}"/>
              </a:ext>
            </a:extLst>
          </p:cNvPr>
          <p:cNvPicPr>
            <a:picLocks noChangeAspect="1"/>
          </p:cNvPicPr>
          <p:nvPr/>
        </p:nvPicPr>
        <p:blipFill>
          <a:blip r:embed="rId3"/>
          <a:stretch>
            <a:fillRect/>
          </a:stretch>
        </p:blipFill>
        <p:spPr>
          <a:xfrm>
            <a:off x="3055778" y="1740544"/>
            <a:ext cx="5921447" cy="3405023"/>
          </a:xfrm>
          <a:prstGeom prst="rect">
            <a:avLst/>
          </a:prstGeom>
        </p:spPr>
      </p:pic>
    </p:spTree>
    <p:extLst>
      <p:ext uri="{BB962C8B-B14F-4D97-AF65-F5344CB8AC3E}">
        <p14:creationId xmlns:p14="http://schemas.microsoft.com/office/powerpoint/2010/main" val="666643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
        <p:nvSpPr>
          <p:cNvPr id="2" name="TextBox 1">
            <a:extLst>
              <a:ext uri="{FF2B5EF4-FFF2-40B4-BE49-F238E27FC236}">
                <a16:creationId xmlns:a16="http://schemas.microsoft.com/office/drawing/2014/main" id="{EFEC88A6-9792-5F97-43FC-4687B7484D3D}"/>
              </a:ext>
            </a:extLst>
          </p:cNvPr>
          <p:cNvSpPr txBox="1"/>
          <p:nvPr/>
        </p:nvSpPr>
        <p:spPr>
          <a:xfrm>
            <a:off x="1138414" y="380356"/>
            <a:ext cx="1079142" cy="307777"/>
          </a:xfrm>
          <a:prstGeom prst="rect">
            <a:avLst/>
          </a:prstGeom>
          <a:noFill/>
        </p:spPr>
        <p:txBody>
          <a:bodyPr wrap="none" rtlCol="0">
            <a:spAutoFit/>
          </a:bodyPr>
          <a:lstStyle/>
          <a:p>
            <a:pPr algn="ctr"/>
            <a:r>
              <a:rPr lang="en-US" dirty="0"/>
              <a:t>Input Layer</a:t>
            </a:r>
          </a:p>
        </p:txBody>
      </p:sp>
      <p:sp>
        <p:nvSpPr>
          <p:cNvPr id="3" name="TextBox 2">
            <a:extLst>
              <a:ext uri="{FF2B5EF4-FFF2-40B4-BE49-F238E27FC236}">
                <a16:creationId xmlns:a16="http://schemas.microsoft.com/office/drawing/2014/main" id="{B61E4B1F-95FE-2EE6-F95F-64F5BFF05362}"/>
              </a:ext>
            </a:extLst>
          </p:cNvPr>
          <p:cNvSpPr txBox="1"/>
          <p:nvPr/>
        </p:nvSpPr>
        <p:spPr>
          <a:xfrm>
            <a:off x="742802" y="4057377"/>
            <a:ext cx="612668" cy="307777"/>
          </a:xfrm>
          <a:prstGeom prst="rect">
            <a:avLst/>
          </a:prstGeom>
          <a:noFill/>
        </p:spPr>
        <p:txBody>
          <a:bodyPr wrap="none" rtlCol="0">
            <a:spAutoFit/>
          </a:bodyPr>
          <a:lstStyle/>
          <a:p>
            <a:pPr algn="ctr"/>
            <a:r>
              <a:rPr lang="en-US" dirty="0"/>
              <a:t>Node</a:t>
            </a:r>
          </a:p>
        </p:txBody>
      </p:sp>
      <p:sp>
        <p:nvSpPr>
          <p:cNvPr id="7" name="TextBox 6">
            <a:extLst>
              <a:ext uri="{FF2B5EF4-FFF2-40B4-BE49-F238E27FC236}">
                <a16:creationId xmlns:a16="http://schemas.microsoft.com/office/drawing/2014/main" id="{8B8C498D-8BFC-FA3A-1D88-7D7E04B03F10}"/>
              </a:ext>
            </a:extLst>
          </p:cNvPr>
          <p:cNvSpPr txBox="1"/>
          <p:nvPr/>
        </p:nvSpPr>
        <p:spPr>
          <a:xfrm>
            <a:off x="2229214" y="4741480"/>
            <a:ext cx="742512" cy="307777"/>
          </a:xfrm>
          <a:prstGeom prst="rect">
            <a:avLst/>
          </a:prstGeom>
          <a:noFill/>
        </p:spPr>
        <p:txBody>
          <a:bodyPr wrap="none" rtlCol="0">
            <a:spAutoFit/>
          </a:bodyPr>
          <a:lstStyle/>
          <a:p>
            <a:pPr algn="ctr"/>
            <a:r>
              <a:rPr lang="en-US" dirty="0"/>
              <a:t>Weight</a:t>
            </a:r>
          </a:p>
        </p:txBody>
      </p:sp>
      <p:sp>
        <p:nvSpPr>
          <p:cNvPr id="8" name="TextBox 7">
            <a:extLst>
              <a:ext uri="{FF2B5EF4-FFF2-40B4-BE49-F238E27FC236}">
                <a16:creationId xmlns:a16="http://schemas.microsoft.com/office/drawing/2014/main" id="{13D5ED51-91A2-1466-5322-3837BB9635DF}"/>
              </a:ext>
            </a:extLst>
          </p:cNvPr>
          <p:cNvSpPr txBox="1"/>
          <p:nvPr/>
        </p:nvSpPr>
        <p:spPr>
          <a:xfrm>
            <a:off x="3968064" y="152206"/>
            <a:ext cx="1338828" cy="307777"/>
          </a:xfrm>
          <a:prstGeom prst="rect">
            <a:avLst/>
          </a:prstGeom>
          <a:noFill/>
        </p:spPr>
        <p:txBody>
          <a:bodyPr wrap="none" rtlCol="0">
            <a:spAutoFit/>
          </a:bodyPr>
          <a:lstStyle/>
          <a:p>
            <a:pPr algn="ctr"/>
            <a:r>
              <a:rPr lang="en-US" dirty="0"/>
              <a:t>Hidden Layers</a:t>
            </a:r>
          </a:p>
        </p:txBody>
      </p:sp>
      <p:sp>
        <p:nvSpPr>
          <p:cNvPr id="9" name="TextBox 8">
            <a:extLst>
              <a:ext uri="{FF2B5EF4-FFF2-40B4-BE49-F238E27FC236}">
                <a16:creationId xmlns:a16="http://schemas.microsoft.com/office/drawing/2014/main" id="{1167A627-3814-4BC4-1AA4-C86EF6132F2A}"/>
              </a:ext>
            </a:extLst>
          </p:cNvPr>
          <p:cNvSpPr txBox="1"/>
          <p:nvPr/>
        </p:nvSpPr>
        <p:spPr>
          <a:xfrm>
            <a:off x="5839521" y="4835723"/>
            <a:ext cx="962123" cy="307777"/>
          </a:xfrm>
          <a:prstGeom prst="rect">
            <a:avLst/>
          </a:prstGeom>
          <a:noFill/>
        </p:spPr>
        <p:txBody>
          <a:bodyPr wrap="none" rtlCol="0">
            <a:spAutoFit/>
          </a:bodyPr>
          <a:lstStyle/>
          <a:p>
            <a:pPr algn="ctr"/>
            <a:r>
              <a:rPr lang="en-US" dirty="0"/>
              <a:t>Activation</a:t>
            </a:r>
          </a:p>
        </p:txBody>
      </p:sp>
      <p:sp>
        <p:nvSpPr>
          <p:cNvPr id="10" name="TextBox 9">
            <a:extLst>
              <a:ext uri="{FF2B5EF4-FFF2-40B4-BE49-F238E27FC236}">
                <a16:creationId xmlns:a16="http://schemas.microsoft.com/office/drawing/2014/main" id="{EA5FAF7A-4E20-811A-47E7-B1A93557634D}"/>
              </a:ext>
            </a:extLst>
          </p:cNvPr>
          <p:cNvSpPr txBox="1"/>
          <p:nvPr/>
        </p:nvSpPr>
        <p:spPr>
          <a:xfrm>
            <a:off x="6994472" y="459095"/>
            <a:ext cx="1218603" cy="307777"/>
          </a:xfrm>
          <a:prstGeom prst="rect">
            <a:avLst/>
          </a:prstGeom>
          <a:noFill/>
        </p:spPr>
        <p:txBody>
          <a:bodyPr wrap="none" rtlCol="0">
            <a:spAutoFit/>
          </a:bodyPr>
          <a:lstStyle/>
          <a:p>
            <a:pPr algn="ctr"/>
            <a:r>
              <a:rPr lang="en-US" dirty="0"/>
              <a:t>Output Layer</a:t>
            </a:r>
          </a:p>
        </p:txBody>
      </p:sp>
    </p:spTree>
    <p:extLst>
      <p:ext uri="{BB962C8B-B14F-4D97-AF65-F5344CB8AC3E}">
        <p14:creationId xmlns:p14="http://schemas.microsoft.com/office/powerpoint/2010/main" val="13900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3C9F-8E6B-96CC-4B5C-758DBCBAE242}"/>
              </a:ext>
            </a:extLst>
          </p:cNvPr>
          <p:cNvSpPr>
            <a:spLocks noGrp="1"/>
          </p:cNvSpPr>
          <p:nvPr>
            <p:ph type="title"/>
          </p:nvPr>
        </p:nvSpPr>
        <p:spPr>
          <a:xfrm>
            <a:off x="254524" y="94814"/>
            <a:ext cx="8625525" cy="687611"/>
          </a:xfrm>
        </p:spPr>
        <p:txBody>
          <a:bodyPr/>
          <a:lstStyle/>
          <a:p>
            <a:r>
              <a:rPr lang="en-US" dirty="0">
                <a:solidFill>
                  <a:schemeClr val="tx1"/>
                </a:solidFill>
              </a:rPr>
              <a:t>Can </a:t>
            </a:r>
            <a:r>
              <a:rPr lang="en-US" dirty="0" err="1">
                <a:solidFill>
                  <a:schemeClr val="tx1"/>
                </a:solidFill>
              </a:rPr>
              <a:t>ChatGPT</a:t>
            </a:r>
            <a:r>
              <a:rPr lang="en-US" dirty="0">
                <a:solidFill>
                  <a:schemeClr val="tx1"/>
                </a:solidFill>
              </a:rPr>
              <a:t> Replace Me?!?</a:t>
            </a:r>
          </a:p>
        </p:txBody>
      </p:sp>
      <p:pic>
        <p:nvPicPr>
          <p:cNvPr id="3" name="Picture 2">
            <a:extLst>
              <a:ext uri="{FF2B5EF4-FFF2-40B4-BE49-F238E27FC236}">
                <a16:creationId xmlns:a16="http://schemas.microsoft.com/office/drawing/2014/main" id="{557263E1-6F29-C8DD-5014-7798CC4F7257}"/>
              </a:ext>
            </a:extLst>
          </p:cNvPr>
          <p:cNvPicPr>
            <a:picLocks noChangeAspect="1"/>
          </p:cNvPicPr>
          <p:nvPr/>
        </p:nvPicPr>
        <p:blipFill>
          <a:blip r:embed="rId3"/>
          <a:stretch>
            <a:fillRect/>
          </a:stretch>
        </p:blipFill>
        <p:spPr>
          <a:xfrm>
            <a:off x="346444" y="516835"/>
            <a:ext cx="8441684" cy="4854241"/>
          </a:xfrm>
          <a:prstGeom prst="rect">
            <a:avLst/>
          </a:prstGeom>
        </p:spPr>
      </p:pic>
      <p:sp>
        <p:nvSpPr>
          <p:cNvPr id="6" name="TextBox 5">
            <a:extLst>
              <a:ext uri="{FF2B5EF4-FFF2-40B4-BE49-F238E27FC236}">
                <a16:creationId xmlns:a16="http://schemas.microsoft.com/office/drawing/2014/main" id="{9C6D5313-500A-4CD1-22DF-28EF3551DE3D}"/>
              </a:ext>
            </a:extLst>
          </p:cNvPr>
          <p:cNvSpPr txBox="1"/>
          <p:nvPr/>
        </p:nvSpPr>
        <p:spPr>
          <a:xfrm>
            <a:off x="0" y="4770726"/>
            <a:ext cx="513282" cy="307777"/>
          </a:xfrm>
          <a:prstGeom prst="rect">
            <a:avLst/>
          </a:prstGeom>
          <a:noFill/>
        </p:spPr>
        <p:txBody>
          <a:bodyPr wrap="none" rtlCol="0">
            <a:spAutoFit/>
          </a:bodyPr>
          <a:lstStyle/>
          <a:p>
            <a:r>
              <a:rPr lang="en-US" dirty="0">
                <a:hlinkClick r:id="rId4"/>
              </a:rPr>
              <a:t>Link</a:t>
            </a:r>
            <a:endParaRPr lang="en-US" dirty="0"/>
          </a:p>
        </p:txBody>
      </p:sp>
    </p:spTree>
    <p:extLst>
      <p:ext uri="{BB962C8B-B14F-4D97-AF65-F5344CB8AC3E}">
        <p14:creationId xmlns:p14="http://schemas.microsoft.com/office/powerpoint/2010/main" val="339915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A4934-704B-3855-5CBA-D9E5531D77EE}"/>
              </a:ext>
            </a:extLst>
          </p:cNvPr>
          <p:cNvSpPr>
            <a:spLocks noGrp="1"/>
          </p:cNvSpPr>
          <p:nvPr>
            <p:ph type="title"/>
          </p:nvPr>
        </p:nvSpPr>
        <p:spPr/>
        <p:txBody>
          <a:bodyPr>
            <a:normAutofit fontScale="90000"/>
          </a:bodyPr>
          <a:lstStyle/>
          <a:p>
            <a:r>
              <a:rPr lang="en-US" dirty="0">
                <a:solidFill>
                  <a:schemeClr val="tx1"/>
                </a:solidFill>
              </a:rPr>
              <a:t>Generating Images in the DALL-E 2 Playground</a:t>
            </a:r>
          </a:p>
        </p:txBody>
      </p:sp>
      <p:pic>
        <p:nvPicPr>
          <p:cNvPr id="5" name="Picture 4">
            <a:extLst>
              <a:ext uri="{FF2B5EF4-FFF2-40B4-BE49-F238E27FC236}">
                <a16:creationId xmlns:a16="http://schemas.microsoft.com/office/drawing/2014/main" id="{38AC49A7-DE41-3EC7-5E84-2177CA1E881C}"/>
              </a:ext>
            </a:extLst>
          </p:cNvPr>
          <p:cNvPicPr>
            <a:picLocks noChangeAspect="1"/>
          </p:cNvPicPr>
          <p:nvPr/>
        </p:nvPicPr>
        <p:blipFill>
          <a:blip r:embed="rId2"/>
          <a:stretch>
            <a:fillRect/>
          </a:stretch>
        </p:blipFill>
        <p:spPr>
          <a:xfrm>
            <a:off x="681086" y="913528"/>
            <a:ext cx="7772400" cy="4469381"/>
          </a:xfrm>
          <a:prstGeom prst="rect">
            <a:avLst/>
          </a:prstGeom>
        </p:spPr>
      </p:pic>
      <p:sp>
        <p:nvSpPr>
          <p:cNvPr id="6" name="TextBox 5">
            <a:extLst>
              <a:ext uri="{FF2B5EF4-FFF2-40B4-BE49-F238E27FC236}">
                <a16:creationId xmlns:a16="http://schemas.microsoft.com/office/drawing/2014/main" id="{23836CFA-E857-6167-08C1-FD0004882764}"/>
              </a:ext>
            </a:extLst>
          </p:cNvPr>
          <p:cNvSpPr txBox="1"/>
          <p:nvPr/>
        </p:nvSpPr>
        <p:spPr>
          <a:xfrm>
            <a:off x="73980" y="4790271"/>
            <a:ext cx="513282" cy="307777"/>
          </a:xfrm>
          <a:prstGeom prst="rect">
            <a:avLst/>
          </a:prstGeom>
          <a:noFill/>
        </p:spPr>
        <p:txBody>
          <a:bodyPr wrap="none" rtlCol="0">
            <a:spAutoFit/>
          </a:bodyPr>
          <a:lstStyle/>
          <a:p>
            <a:r>
              <a:rPr lang="en-US" dirty="0">
                <a:hlinkClick r:id="rId3"/>
              </a:rPr>
              <a:t>Link</a:t>
            </a:r>
            <a:endParaRPr lang="en-US" dirty="0"/>
          </a:p>
        </p:txBody>
      </p:sp>
    </p:spTree>
    <p:extLst>
      <p:ext uri="{BB962C8B-B14F-4D97-AF65-F5344CB8AC3E}">
        <p14:creationId xmlns:p14="http://schemas.microsoft.com/office/powerpoint/2010/main" val="178439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28561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425588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02857452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4711</TotalTime>
  <Words>1988</Words>
  <Application>Microsoft Office PowerPoint</Application>
  <PresentationFormat>On-screen Show (16:9)</PresentationFormat>
  <Paragraphs>319</Paragraphs>
  <Slides>40</Slides>
  <Notes>8</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Raleway</vt:lpstr>
      <vt:lpstr>Wingdings</vt:lpstr>
      <vt:lpstr>Times New Roman</vt:lpstr>
      <vt:lpstr>Calibri</vt:lpstr>
      <vt:lpstr>Arial</vt:lpstr>
      <vt:lpstr>Calibri Light</vt:lpstr>
      <vt:lpstr>Consolas</vt:lpstr>
      <vt:lpstr>Segoe UI</vt:lpstr>
      <vt:lpstr>Lato</vt:lpstr>
      <vt:lpstr>Swiss</vt:lpstr>
      <vt:lpstr>Office Theme</vt:lpstr>
      <vt:lpstr>Deep Learning</vt:lpstr>
      <vt:lpstr>MLOps and Model Operationalization</vt:lpstr>
      <vt:lpstr>Azure OpenAI Service</vt:lpstr>
      <vt:lpstr>Azure OpenAI Service</vt:lpstr>
      <vt:lpstr>Can ChatGPT Replace Me?!?</vt:lpstr>
      <vt:lpstr>Generating Images in the DALL-E 2 Playground</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Triton and Metal</vt:lpstr>
      <vt:lpstr>Keras Model Walkthrough</vt:lpstr>
      <vt:lpstr>IMDB Dataset</vt:lpstr>
      <vt:lpstr>Models and Compiling</vt:lpstr>
      <vt:lpstr>Layers</vt:lpstr>
      <vt:lpstr>Fit, Save, and Show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184</cp:revision>
  <dcterms:created xsi:type="dcterms:W3CDTF">2019-01-02T02:35:54Z</dcterms:created>
  <dcterms:modified xsi:type="dcterms:W3CDTF">2023-04-23T19:57:40Z</dcterms:modified>
</cp:coreProperties>
</file>